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0"/>
    <p:sldId id="257" r:id="rId51"/>
    <p:sldId id="258" r:id="rId52"/>
    <p:sldId id="259" r:id="rId53"/>
    <p:sldId id="260" r:id="rId5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T Octosquares Compressed" charset="1" panose="02010001040000080307"/>
      <p:regular r:id="rId10"/>
    </p:embeddedFont>
    <p:embeddedFont>
      <p:font typeface="TT Octosquares Compressed Bold" charset="1" panose="02010001040000080307"/>
      <p:regular r:id="rId11"/>
    </p:embeddedFont>
    <p:embeddedFont>
      <p:font typeface="TT Octosquares Compressed Italics" charset="1" panose="02010001040000080307"/>
      <p:regular r:id="rId12"/>
    </p:embeddedFont>
    <p:embeddedFont>
      <p:font typeface="TT Octosquares Compressed Bold Italics" charset="1" panose="02010001040000080307"/>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Poppins" charset="1" panose="00000500000000000000"/>
      <p:regular r:id="rId20"/>
    </p:embeddedFont>
    <p:embeddedFont>
      <p:font typeface="Poppins Bold" charset="1" panose="00000800000000000000"/>
      <p:regular r:id="rId21"/>
    </p:embeddedFont>
    <p:embeddedFont>
      <p:font typeface="Poppins Italics" charset="1" panose="00000500000000000000"/>
      <p:regular r:id="rId22"/>
    </p:embeddedFont>
    <p:embeddedFont>
      <p:font typeface="Poppins Bold Italics" charset="1" panose="00000800000000000000"/>
      <p:regular r:id="rId23"/>
    </p:embeddedFont>
    <p:embeddedFont>
      <p:font typeface="Poppins Thin" charset="1" panose="00000300000000000000"/>
      <p:regular r:id="rId24"/>
    </p:embeddedFont>
    <p:embeddedFont>
      <p:font typeface="Poppins Thin Italics" charset="1" panose="00000300000000000000"/>
      <p:regular r:id="rId25"/>
    </p:embeddedFont>
    <p:embeddedFont>
      <p:font typeface="Poppins Extra-Light" charset="1" panose="00000300000000000000"/>
      <p:regular r:id="rId26"/>
    </p:embeddedFont>
    <p:embeddedFont>
      <p:font typeface="Poppins Extra-Light Italics" charset="1" panose="00000300000000000000"/>
      <p:regular r:id="rId27"/>
    </p:embeddedFont>
    <p:embeddedFont>
      <p:font typeface="Poppins Light" charset="1" panose="00000400000000000000"/>
      <p:regular r:id="rId28"/>
    </p:embeddedFont>
    <p:embeddedFont>
      <p:font typeface="Poppins Light Italics" charset="1" panose="00000400000000000000"/>
      <p:regular r:id="rId29"/>
    </p:embeddedFont>
    <p:embeddedFont>
      <p:font typeface="Poppins Medium" charset="1" panose="00000600000000000000"/>
      <p:regular r:id="rId30"/>
    </p:embeddedFont>
    <p:embeddedFont>
      <p:font typeface="Poppins Medium Italics" charset="1" panose="00000600000000000000"/>
      <p:regular r:id="rId31"/>
    </p:embeddedFont>
    <p:embeddedFont>
      <p:font typeface="Poppins Semi-Bold" charset="1" panose="00000700000000000000"/>
      <p:regular r:id="rId32"/>
    </p:embeddedFont>
    <p:embeddedFont>
      <p:font typeface="Poppins Semi-Bold Italics" charset="1" panose="00000700000000000000"/>
      <p:regular r:id="rId33"/>
    </p:embeddedFont>
    <p:embeddedFont>
      <p:font typeface="Poppins Ultra-Bold" charset="1" panose="00000900000000000000"/>
      <p:regular r:id="rId34"/>
    </p:embeddedFont>
    <p:embeddedFont>
      <p:font typeface="Poppins Ultra-Bold Italics" charset="1" panose="00000900000000000000"/>
      <p:regular r:id="rId35"/>
    </p:embeddedFont>
    <p:embeddedFont>
      <p:font typeface="Poppins Heavy" charset="1" panose="00000A00000000000000"/>
      <p:regular r:id="rId36"/>
    </p:embeddedFont>
    <p:embeddedFont>
      <p:font typeface="Poppins Heavy Italics" charset="1" panose="00000A00000000000000"/>
      <p:regular r:id="rId37"/>
    </p:embeddedFont>
    <p:embeddedFont>
      <p:font typeface="Open Sans" charset="1" panose="00000000000000000000"/>
      <p:regular r:id="rId38"/>
    </p:embeddedFont>
    <p:embeddedFont>
      <p:font typeface="Open Sans Bold" charset="1" panose="00000000000000000000"/>
      <p:regular r:id="rId39"/>
    </p:embeddedFont>
    <p:embeddedFont>
      <p:font typeface="Open Sans Italics" charset="1" panose="00000000000000000000"/>
      <p:regular r:id="rId40"/>
    </p:embeddedFont>
    <p:embeddedFont>
      <p:font typeface="Open Sans Bold Italics" charset="1" panose="00000000000000000000"/>
      <p:regular r:id="rId41"/>
    </p:embeddedFont>
    <p:embeddedFont>
      <p:font typeface="Open Sans Light" charset="1" panose="00000000000000000000"/>
      <p:regular r:id="rId42"/>
    </p:embeddedFont>
    <p:embeddedFont>
      <p:font typeface="Open Sans Light Italics" charset="1" panose="00000000000000000000"/>
      <p:regular r:id="rId43"/>
    </p:embeddedFont>
    <p:embeddedFont>
      <p:font typeface="Open Sans Medium" charset="1" panose="00000000000000000000"/>
      <p:regular r:id="rId44"/>
    </p:embeddedFont>
    <p:embeddedFont>
      <p:font typeface="Open Sans Medium Italics" charset="1" panose="00000000000000000000"/>
      <p:regular r:id="rId45"/>
    </p:embeddedFont>
    <p:embeddedFont>
      <p:font typeface="Open Sans Semi-Bold" charset="1" panose="00000000000000000000"/>
      <p:regular r:id="rId46"/>
    </p:embeddedFont>
    <p:embeddedFont>
      <p:font typeface="Open Sans Semi-Bold Italics" charset="1" panose="00000000000000000000"/>
      <p:regular r:id="rId47"/>
    </p:embeddedFont>
    <p:embeddedFont>
      <p:font typeface="Open Sans Ultra-Bold" charset="1" panose="00000000000000000000"/>
      <p:regular r:id="rId48"/>
    </p:embeddedFont>
    <p:embeddedFont>
      <p:font typeface="Open Sans Ultra-Bold Italics" charset="1" panose="00000000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slides/slide1.xml" Type="http://schemas.openxmlformats.org/officeDocument/2006/relationships/slide"/><Relationship Id="rId51" Target="slides/slide2.xml" Type="http://schemas.openxmlformats.org/officeDocument/2006/relationships/slide"/><Relationship Id="rId52" Target="slides/slide3.xml" Type="http://schemas.openxmlformats.org/officeDocument/2006/relationships/slide"/><Relationship Id="rId53" Target="slides/slide4.xml" Type="http://schemas.openxmlformats.org/officeDocument/2006/relationships/slide"/><Relationship Id="rId54" Target="slides/slide5.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2.pn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3.pn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7631481" y="8597471"/>
            <a:ext cx="924223" cy="397435"/>
            <a:chOff x="0" y="0"/>
            <a:chExt cx="1347239" cy="579341"/>
          </a:xfrm>
        </p:grpSpPr>
        <p:sp>
          <p:nvSpPr>
            <p:cNvPr name="Freeform 4" id="4"/>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5" id="5"/>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843386" y="4189844"/>
            <a:ext cx="1218296" cy="1907312"/>
          </a:xfrm>
          <a:custGeom>
            <a:avLst/>
            <a:gdLst/>
            <a:ahLst/>
            <a:cxnLst/>
            <a:rect r="r" b="b" t="t" l="l"/>
            <a:pathLst>
              <a:path h="1907312" w="1218296">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4574684" y="96648"/>
            <a:ext cx="9034542" cy="8444475"/>
          </a:xfrm>
          <a:prstGeom prst="rect">
            <a:avLst/>
          </a:prstGeom>
        </p:spPr>
        <p:txBody>
          <a:bodyPr anchor="t" rtlCol="false" tIns="0" lIns="0" bIns="0" rIns="0">
            <a:spAutoFit/>
          </a:bodyPr>
          <a:lstStyle/>
          <a:p>
            <a:pPr algn="ctr">
              <a:lnSpc>
                <a:spcPts val="22483"/>
              </a:lnSpc>
              <a:spcBef>
                <a:spcPct val="0"/>
              </a:spcBef>
            </a:pPr>
            <a:r>
              <a:rPr lang="en-US" sz="16059">
                <a:solidFill>
                  <a:srgbClr val="FFFFFF"/>
                </a:solidFill>
                <a:latin typeface="TT Octosquares Compressed"/>
              </a:rPr>
              <a:t>R ‘N  T HEALTHCARE ASSISTANT  </a:t>
            </a:r>
          </a:p>
        </p:txBody>
      </p:sp>
      <p:sp>
        <p:nvSpPr>
          <p:cNvPr name="Freeform 8" id="8"/>
          <p:cNvSpPr/>
          <p:nvPr/>
        </p:nvSpPr>
        <p:spPr>
          <a:xfrm flipH="false" flipV="false" rot="0">
            <a:off x="2105520" y="4471286"/>
            <a:ext cx="858754" cy="1344429"/>
          </a:xfrm>
          <a:custGeom>
            <a:avLst/>
            <a:gdLst/>
            <a:ahLst/>
            <a:cxnLst/>
            <a:rect r="r" b="b" t="t" l="l"/>
            <a:pathLst>
              <a:path h="1344429" w="858754">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390081" y="4650573"/>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10800000">
            <a:off x="15323726" y="4471286"/>
            <a:ext cx="858754" cy="1344429"/>
          </a:xfrm>
          <a:custGeom>
            <a:avLst/>
            <a:gdLst/>
            <a:ahLst/>
            <a:cxnLst/>
            <a:rect r="r" b="b" t="t" l="l"/>
            <a:pathLst>
              <a:path h="1344429" w="858754">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10800000">
            <a:off x="16268205" y="4650573"/>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7631481" y="8597471"/>
            <a:ext cx="924223" cy="397435"/>
            <a:chOff x="0" y="0"/>
            <a:chExt cx="1347239" cy="579341"/>
          </a:xfrm>
        </p:grpSpPr>
        <p:sp>
          <p:nvSpPr>
            <p:cNvPr name="Freeform 4" id="4"/>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5" id="5"/>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8251449" y="1952033"/>
            <a:ext cx="8187229" cy="2575521"/>
          </a:xfrm>
          <a:prstGeom prst="rect">
            <a:avLst/>
          </a:prstGeom>
        </p:spPr>
        <p:txBody>
          <a:bodyPr anchor="t" rtlCol="false" tIns="0" lIns="0" bIns="0" rIns="0">
            <a:spAutoFit/>
          </a:bodyPr>
          <a:lstStyle/>
          <a:p>
            <a:pPr>
              <a:lnSpc>
                <a:spcPts val="21014"/>
              </a:lnSpc>
              <a:spcBef>
                <a:spcPct val="0"/>
              </a:spcBef>
            </a:pPr>
            <a:r>
              <a:rPr lang="en-US" sz="15010">
                <a:solidFill>
                  <a:srgbClr val="FFFFFF"/>
                </a:solidFill>
                <a:latin typeface="TT Octosquares Compressed"/>
              </a:rPr>
              <a:t>   ABOUT US</a:t>
            </a:r>
          </a:p>
        </p:txBody>
      </p:sp>
      <p:sp>
        <p:nvSpPr>
          <p:cNvPr name="Freeform 7" id="7"/>
          <p:cNvSpPr/>
          <p:nvPr/>
        </p:nvSpPr>
        <p:spPr>
          <a:xfrm flipH="false" flipV="false" rot="0">
            <a:off x="10549877" y="2247308"/>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1014997" y="2247308"/>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1480118" y="2247308"/>
            <a:ext cx="355359" cy="556335"/>
          </a:xfrm>
          <a:custGeom>
            <a:avLst/>
            <a:gdLst/>
            <a:ahLst/>
            <a:cxnLst/>
            <a:rect r="r" b="b" t="t" l="l"/>
            <a:pathLst>
              <a:path h="556335" w="355359">
                <a:moveTo>
                  <a:pt x="0" y="0"/>
                </a:moveTo>
                <a:lnTo>
                  <a:pt x="355358" y="0"/>
                </a:lnTo>
                <a:lnTo>
                  <a:pt x="355358"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716044" y="123498"/>
            <a:ext cx="5684417" cy="10163502"/>
            <a:chOff x="0" y="0"/>
            <a:chExt cx="7579223" cy="13551336"/>
          </a:xfrm>
        </p:grpSpPr>
        <p:grpSp>
          <p:nvGrpSpPr>
            <p:cNvPr name="Group 11" id="11"/>
            <p:cNvGrpSpPr/>
            <p:nvPr/>
          </p:nvGrpSpPr>
          <p:grpSpPr>
            <a:xfrm rot="0">
              <a:off x="0" y="6995160"/>
              <a:ext cx="4413880" cy="6556176"/>
              <a:chOff x="0" y="0"/>
              <a:chExt cx="4275074" cy="6350000"/>
            </a:xfrm>
          </p:grpSpPr>
          <p:sp>
            <p:nvSpPr>
              <p:cNvPr name="Freeform 12" id="12"/>
              <p:cNvSpPr/>
              <p:nvPr/>
            </p:nvSpPr>
            <p:spPr>
              <a:xfrm flipH="false" flipV="false" rot="0">
                <a:off x="0" y="0"/>
                <a:ext cx="4275074" cy="6350000"/>
              </a:xfrm>
              <a:custGeom>
                <a:avLst/>
                <a:gdLst/>
                <a:ahLst/>
                <a:cxnLst/>
                <a:rect r="r" b="b" t="t" l="l"/>
                <a:pathLst>
                  <a:path h="6350000" w="4275074">
                    <a:moveTo>
                      <a:pt x="4275074" y="0"/>
                    </a:moveTo>
                    <a:lnTo>
                      <a:pt x="2736723" y="6350000"/>
                    </a:lnTo>
                    <a:lnTo>
                      <a:pt x="0" y="6350000"/>
                    </a:lnTo>
                    <a:lnTo>
                      <a:pt x="1520444" y="0"/>
                    </a:lnTo>
                    <a:lnTo>
                      <a:pt x="4275074" y="0"/>
                    </a:lnTo>
                    <a:close/>
                  </a:path>
                </a:pathLst>
              </a:custGeom>
              <a:solidFill>
                <a:srgbClr val="12F1FF"/>
              </a:solidFill>
              <a:ln w="12700">
                <a:solidFill>
                  <a:srgbClr val="000000"/>
                </a:solidFill>
              </a:ln>
            </p:spPr>
          </p:sp>
        </p:grpSp>
        <p:grpSp>
          <p:nvGrpSpPr>
            <p:cNvPr name="Group 13" id="13"/>
            <p:cNvGrpSpPr/>
            <p:nvPr/>
          </p:nvGrpSpPr>
          <p:grpSpPr>
            <a:xfrm rot="0">
              <a:off x="3165343" y="6995160"/>
              <a:ext cx="4413880" cy="6556176"/>
              <a:chOff x="0" y="0"/>
              <a:chExt cx="4275074" cy="6350000"/>
            </a:xfrm>
          </p:grpSpPr>
          <p:sp>
            <p:nvSpPr>
              <p:cNvPr name="Freeform 14" id="14"/>
              <p:cNvSpPr/>
              <p:nvPr/>
            </p:nvSpPr>
            <p:spPr>
              <a:xfrm flipH="false" flipV="false" rot="0">
                <a:off x="0" y="0"/>
                <a:ext cx="4275074" cy="6350000"/>
              </a:xfrm>
              <a:custGeom>
                <a:avLst/>
                <a:gdLst/>
                <a:ahLst/>
                <a:cxnLst/>
                <a:rect r="r" b="b" t="t" l="l"/>
                <a:pathLst>
                  <a:path h="6350000" w="4275074">
                    <a:moveTo>
                      <a:pt x="4275074" y="0"/>
                    </a:moveTo>
                    <a:lnTo>
                      <a:pt x="2736723" y="6350000"/>
                    </a:lnTo>
                    <a:lnTo>
                      <a:pt x="0" y="6350000"/>
                    </a:lnTo>
                    <a:lnTo>
                      <a:pt x="1520444" y="0"/>
                    </a:lnTo>
                    <a:lnTo>
                      <a:pt x="4275074" y="0"/>
                    </a:lnTo>
                    <a:close/>
                  </a:path>
                </a:pathLst>
              </a:custGeom>
              <a:solidFill>
                <a:srgbClr val="12F1FF"/>
              </a:solidFill>
              <a:ln w="12700">
                <a:solidFill>
                  <a:srgbClr val="000000"/>
                </a:solidFill>
              </a:ln>
            </p:spPr>
          </p:sp>
        </p:grpSp>
        <p:grpSp>
          <p:nvGrpSpPr>
            <p:cNvPr name="Group 15" id="15"/>
            <p:cNvGrpSpPr>
              <a:grpSpLocks noChangeAspect="true"/>
            </p:cNvGrpSpPr>
            <p:nvPr/>
          </p:nvGrpSpPr>
          <p:grpSpPr>
            <a:xfrm rot="0">
              <a:off x="2054540" y="0"/>
              <a:ext cx="5372283" cy="6995160"/>
              <a:chOff x="0" y="0"/>
              <a:chExt cx="14630400" cy="19050000"/>
            </a:xfrm>
          </p:grpSpPr>
          <p:sp>
            <p:nvSpPr>
              <p:cNvPr name="Freeform 16" id="16"/>
              <p:cNvSpPr/>
              <p:nvPr/>
            </p:nvSpPr>
            <p:spPr>
              <a:xfrm flipH="false" flipV="false" rot="0">
                <a:off x="604520" y="545084"/>
                <a:ext cx="13421360" cy="17959831"/>
              </a:xfrm>
              <a:custGeom>
                <a:avLst/>
                <a:gdLst/>
                <a:ahLst/>
                <a:cxnLst/>
                <a:rect r="r" b="b" t="t" l="l"/>
                <a:pathLst>
                  <a:path h="17959831" w="13421360">
                    <a:moveTo>
                      <a:pt x="13421360" y="17959831"/>
                    </a:moveTo>
                    <a:lnTo>
                      <a:pt x="0" y="17959831"/>
                    </a:lnTo>
                    <a:lnTo>
                      <a:pt x="0" y="0"/>
                    </a:lnTo>
                    <a:lnTo>
                      <a:pt x="13421360" y="0"/>
                    </a:lnTo>
                    <a:lnTo>
                      <a:pt x="13421360" y="17959831"/>
                    </a:lnTo>
                    <a:close/>
                  </a:path>
                </a:pathLst>
              </a:custGeom>
              <a:blipFill>
                <a:blip r:embed="rId5"/>
                <a:stretch>
                  <a:fillRect l="-83815" t="0" r="-83815" b="0"/>
                </a:stretch>
              </a:blipFill>
            </p:spPr>
          </p:sp>
          <p:sp>
            <p:nvSpPr>
              <p:cNvPr name="Freeform 17" id="17"/>
              <p:cNvSpPr/>
              <p:nvPr/>
            </p:nvSpPr>
            <p:spPr>
              <a:xfrm flipH="false" flipV="false" rot="0">
                <a:off x="0" y="0"/>
                <a:ext cx="14630400" cy="19050000"/>
              </a:xfrm>
              <a:custGeom>
                <a:avLst/>
                <a:gdLst/>
                <a:ahLst/>
                <a:cxnLst/>
                <a:rect r="r" b="b" t="t" l="l"/>
                <a:pathLst>
                  <a:path h="19050000" w="14630400">
                    <a:moveTo>
                      <a:pt x="14630400" y="19050000"/>
                    </a:moveTo>
                    <a:lnTo>
                      <a:pt x="0" y="19050000"/>
                    </a:lnTo>
                    <a:lnTo>
                      <a:pt x="0" y="0"/>
                    </a:lnTo>
                    <a:lnTo>
                      <a:pt x="14630400" y="0"/>
                    </a:lnTo>
                    <a:lnTo>
                      <a:pt x="14630400" y="19050000"/>
                    </a:lnTo>
                    <a:close/>
                  </a:path>
                </a:pathLst>
              </a:custGeom>
              <a:blipFill>
                <a:blip r:embed="rId6"/>
                <a:stretch>
                  <a:fillRect l="0" t="-32" r="0" b="-32"/>
                </a:stretch>
              </a:blipFill>
            </p:spPr>
          </p:sp>
        </p:grpSp>
      </p:grpSp>
      <p:sp>
        <p:nvSpPr>
          <p:cNvPr name="Freeform 18" id="18"/>
          <p:cNvSpPr/>
          <p:nvPr/>
        </p:nvSpPr>
        <p:spPr>
          <a:xfrm flipH="false" flipV="false" rot="0">
            <a:off x="462896" y="359584"/>
            <a:ext cx="253149" cy="354280"/>
          </a:xfrm>
          <a:custGeom>
            <a:avLst/>
            <a:gdLst/>
            <a:ahLst/>
            <a:cxnLst/>
            <a:rect r="r" b="b" t="t" l="l"/>
            <a:pathLst>
              <a:path h="354280" w="253149">
                <a:moveTo>
                  <a:pt x="0" y="0"/>
                </a:moveTo>
                <a:lnTo>
                  <a:pt x="253148" y="0"/>
                </a:lnTo>
                <a:lnTo>
                  <a:pt x="253148" y="354279"/>
                </a:lnTo>
                <a:lnTo>
                  <a:pt x="0" y="3542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6817777" y="9048181"/>
            <a:ext cx="4652446" cy="1924106"/>
          </a:xfrm>
          <a:custGeom>
            <a:avLst/>
            <a:gdLst/>
            <a:ahLst/>
            <a:cxnLst/>
            <a:rect r="r" b="b" t="t" l="l"/>
            <a:pathLst>
              <a:path h="1924106" w="4652446">
                <a:moveTo>
                  <a:pt x="0" y="0"/>
                </a:moveTo>
                <a:lnTo>
                  <a:pt x="4652446" y="0"/>
                </a:lnTo>
                <a:lnTo>
                  <a:pt x="4652446" y="1924106"/>
                </a:lnTo>
                <a:lnTo>
                  <a:pt x="0" y="19241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0">
            <a:off x="-2970143" y="-2809581"/>
            <a:ext cx="4256283" cy="4114800"/>
          </a:xfrm>
          <a:custGeom>
            <a:avLst/>
            <a:gdLst/>
            <a:ahLst/>
            <a:cxnLst/>
            <a:rect r="r" b="b" t="t" l="l"/>
            <a:pathLst>
              <a:path h="4114800" w="4256283">
                <a:moveTo>
                  <a:pt x="0" y="0"/>
                </a:moveTo>
                <a:lnTo>
                  <a:pt x="4256283" y="0"/>
                </a:lnTo>
                <a:lnTo>
                  <a:pt x="4256283"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1" id="21"/>
          <p:cNvSpPr txBox="true"/>
          <p:nvPr/>
        </p:nvSpPr>
        <p:spPr>
          <a:xfrm rot="0">
            <a:off x="8251449" y="5322243"/>
            <a:ext cx="9643426" cy="3284660"/>
          </a:xfrm>
          <a:prstGeom prst="rect">
            <a:avLst/>
          </a:prstGeom>
        </p:spPr>
        <p:txBody>
          <a:bodyPr anchor="t" rtlCol="false" tIns="0" lIns="0" bIns="0" rIns="0">
            <a:spAutoFit/>
          </a:bodyPr>
          <a:lstStyle/>
          <a:p>
            <a:pPr>
              <a:lnSpc>
                <a:spcPts val="3304"/>
              </a:lnSpc>
            </a:pPr>
            <a:r>
              <a:rPr lang="en-US" sz="2360">
                <a:solidFill>
                  <a:srgbClr val="FFFFFF"/>
                </a:solidFill>
                <a:latin typeface="Open Sans"/>
              </a:rPr>
              <a:t>We are R ‘n T.  We are a medical assistant service. The program we have made assists every age group. We have put a lot of work and effort into making this program.</a:t>
            </a:r>
          </a:p>
          <a:p>
            <a:pPr>
              <a:lnSpc>
                <a:spcPts val="3304"/>
              </a:lnSpc>
            </a:pPr>
          </a:p>
          <a:p>
            <a:pPr>
              <a:lnSpc>
                <a:spcPts val="3304"/>
              </a:lnSpc>
              <a:spcBef>
                <a:spcPct val="0"/>
              </a:spcBef>
            </a:pPr>
            <a:r>
              <a:rPr lang="en-US" sz="2360">
                <a:solidFill>
                  <a:srgbClr val="FFFFFF"/>
                </a:solidFill>
                <a:latin typeface="Open Sans"/>
              </a:rPr>
              <a:t>We find it quite enthralling to delve into the technical and scientific world of medicine. As we adore coding and are lovers of Science, we found this the perfect opportunity to exhibit our talent and let our inner feelings shine!</a:t>
            </a:r>
          </a:p>
        </p:txBody>
      </p:sp>
      <p:sp>
        <p:nvSpPr>
          <p:cNvPr name="TextBox 22" id="22"/>
          <p:cNvSpPr txBox="true"/>
          <p:nvPr/>
        </p:nvSpPr>
        <p:spPr>
          <a:xfrm rot="0">
            <a:off x="1028700" y="517674"/>
            <a:ext cx="1284760" cy="617220"/>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R ‘n T Medical Healthcare assistant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92359" y="359584"/>
            <a:ext cx="253149" cy="354280"/>
          </a:xfrm>
          <a:custGeom>
            <a:avLst/>
            <a:gdLst/>
            <a:ahLst/>
            <a:cxnLst/>
            <a:rect r="r" b="b" t="t" l="l"/>
            <a:pathLst>
              <a:path h="354280" w="253149">
                <a:moveTo>
                  <a:pt x="0" y="0"/>
                </a:moveTo>
                <a:lnTo>
                  <a:pt x="253148" y="0"/>
                </a:lnTo>
                <a:lnTo>
                  <a:pt x="253148" y="354279"/>
                </a:lnTo>
                <a:lnTo>
                  <a:pt x="0" y="3542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5400000">
            <a:off x="17631481" y="8597471"/>
            <a:ext cx="924223" cy="397435"/>
            <a:chOff x="0" y="0"/>
            <a:chExt cx="1347239" cy="579341"/>
          </a:xfrm>
        </p:grpSpPr>
        <p:sp>
          <p:nvSpPr>
            <p:cNvPr name="Freeform 5" id="5"/>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6" id="6"/>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7362339" y="2914524"/>
            <a:ext cx="6509860" cy="2228976"/>
            <a:chOff x="0" y="0"/>
            <a:chExt cx="6350000" cy="2174240"/>
          </a:xfrm>
        </p:grpSpPr>
        <p:sp>
          <p:nvSpPr>
            <p:cNvPr name="Freeform 8" id="8"/>
            <p:cNvSpPr/>
            <p:nvPr/>
          </p:nvSpPr>
          <p:spPr>
            <a:xfrm flipH="false" flipV="false" rot="0">
              <a:off x="0" y="0"/>
              <a:ext cx="6350000" cy="2174240"/>
            </a:xfrm>
            <a:custGeom>
              <a:avLst/>
              <a:gdLst/>
              <a:ahLst/>
              <a:cxnLst/>
              <a:rect r="r" b="b" t="t" l="l"/>
              <a:pathLst>
                <a:path h="2174240" w="6350000">
                  <a:moveTo>
                    <a:pt x="6350000" y="0"/>
                  </a:moveTo>
                  <a:lnTo>
                    <a:pt x="6350000" y="2174240"/>
                  </a:lnTo>
                  <a:lnTo>
                    <a:pt x="647700" y="2174240"/>
                  </a:lnTo>
                  <a:lnTo>
                    <a:pt x="0" y="0"/>
                  </a:lnTo>
                  <a:close/>
                </a:path>
              </a:pathLst>
            </a:custGeom>
            <a:solidFill>
              <a:srgbClr val="12F1FF"/>
            </a:solidFill>
            <a:ln w="12700">
              <a:solidFill>
                <a:srgbClr val="000000"/>
              </a:solidFill>
            </a:ln>
          </p:spPr>
        </p:sp>
      </p:grpSp>
      <p:grpSp>
        <p:nvGrpSpPr>
          <p:cNvPr name="Group 9" id="9"/>
          <p:cNvGrpSpPr/>
          <p:nvPr/>
        </p:nvGrpSpPr>
        <p:grpSpPr>
          <a:xfrm rot="0">
            <a:off x="7362339" y="1028700"/>
            <a:ext cx="10925661" cy="3883133"/>
            <a:chOff x="0" y="0"/>
            <a:chExt cx="5987941" cy="2128198"/>
          </a:xfrm>
        </p:grpSpPr>
        <p:sp>
          <p:nvSpPr>
            <p:cNvPr name="Freeform 10" id="10"/>
            <p:cNvSpPr/>
            <p:nvPr/>
          </p:nvSpPr>
          <p:spPr>
            <a:xfrm flipH="false" flipV="false" rot="0">
              <a:off x="0" y="0"/>
              <a:ext cx="5987941" cy="2128198"/>
            </a:xfrm>
            <a:custGeom>
              <a:avLst/>
              <a:gdLst/>
              <a:ahLst/>
              <a:cxnLst/>
              <a:rect r="r" b="b" t="t" l="l"/>
              <a:pathLst>
                <a:path h="2128198" w="5987941">
                  <a:moveTo>
                    <a:pt x="5987941" y="0"/>
                  </a:moveTo>
                  <a:lnTo>
                    <a:pt x="5987941" y="2128198"/>
                  </a:lnTo>
                  <a:lnTo>
                    <a:pt x="610770" y="2128198"/>
                  </a:lnTo>
                  <a:lnTo>
                    <a:pt x="0" y="0"/>
                  </a:lnTo>
                  <a:close/>
                </a:path>
              </a:pathLst>
            </a:custGeom>
            <a:blipFill>
              <a:blip r:embed="rId5"/>
              <a:stretch>
                <a:fillRect l="0" t="-43974" r="0" b="-43974"/>
              </a:stretch>
            </a:blipFill>
          </p:spPr>
        </p:sp>
      </p:grpSp>
      <p:sp>
        <p:nvSpPr>
          <p:cNvPr name="Freeform 11" id="11"/>
          <p:cNvSpPr/>
          <p:nvPr/>
        </p:nvSpPr>
        <p:spPr>
          <a:xfrm flipH="false" flipV="false" rot="0">
            <a:off x="1850798" y="2399296"/>
            <a:ext cx="355359" cy="556335"/>
          </a:xfrm>
          <a:custGeom>
            <a:avLst/>
            <a:gdLst/>
            <a:ahLst/>
            <a:cxnLst/>
            <a:rect r="r" b="b" t="t" l="l"/>
            <a:pathLst>
              <a:path h="556335" w="355359">
                <a:moveTo>
                  <a:pt x="0" y="0"/>
                </a:moveTo>
                <a:lnTo>
                  <a:pt x="355358" y="0"/>
                </a:lnTo>
                <a:lnTo>
                  <a:pt x="355358" y="556335"/>
                </a:lnTo>
                <a:lnTo>
                  <a:pt x="0" y="5563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2315918" y="2399296"/>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2781038" y="2399296"/>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1563775" y="6751024"/>
            <a:ext cx="964774" cy="892769"/>
            <a:chOff x="0" y="0"/>
            <a:chExt cx="1157016" cy="1070664"/>
          </a:xfrm>
        </p:grpSpPr>
        <p:sp>
          <p:nvSpPr>
            <p:cNvPr name="Freeform 15" id="15"/>
            <p:cNvSpPr/>
            <p:nvPr/>
          </p:nvSpPr>
          <p:spPr>
            <a:xfrm flipH="false" flipV="false" rot="0">
              <a:off x="0" y="0"/>
              <a:ext cx="1157016" cy="1070664"/>
            </a:xfrm>
            <a:custGeom>
              <a:avLst/>
              <a:gdLst/>
              <a:ahLst/>
              <a:cxnLst/>
              <a:rect r="r" b="b" t="t" l="l"/>
              <a:pathLst>
                <a:path h="1070664" w="1157016">
                  <a:moveTo>
                    <a:pt x="0" y="0"/>
                  </a:moveTo>
                  <a:lnTo>
                    <a:pt x="1157016" y="0"/>
                  </a:lnTo>
                  <a:lnTo>
                    <a:pt x="1157016" y="1070664"/>
                  </a:lnTo>
                  <a:lnTo>
                    <a:pt x="0" y="1070664"/>
                  </a:lnTo>
                  <a:close/>
                </a:path>
              </a:pathLst>
            </a:custGeom>
            <a:solidFill>
              <a:srgbClr val="12F1FF"/>
            </a:solidFill>
          </p:spPr>
        </p:sp>
        <p:sp>
          <p:nvSpPr>
            <p:cNvPr name="TextBox 16" id="16"/>
            <p:cNvSpPr txBox="true"/>
            <p:nvPr/>
          </p:nvSpPr>
          <p:spPr>
            <a:xfrm>
              <a:off x="0" y="-47625"/>
              <a:ext cx="1157016" cy="1118289"/>
            </a:xfrm>
            <a:prstGeom prst="rect">
              <a:avLst/>
            </a:prstGeom>
          </p:spPr>
          <p:txBody>
            <a:bodyPr anchor="ctr" rtlCol="false" tIns="50800" lIns="50800" bIns="50800" rIns="50800"/>
            <a:lstStyle/>
            <a:p>
              <a:pPr algn="ctr">
                <a:lnSpc>
                  <a:spcPts val="2239"/>
                </a:lnSpc>
              </a:pPr>
            </a:p>
          </p:txBody>
        </p:sp>
      </p:grpSp>
      <p:grpSp>
        <p:nvGrpSpPr>
          <p:cNvPr name="Group 17" id="17"/>
          <p:cNvGrpSpPr/>
          <p:nvPr/>
        </p:nvGrpSpPr>
        <p:grpSpPr>
          <a:xfrm rot="0">
            <a:off x="6828731" y="6751024"/>
            <a:ext cx="934926" cy="892769"/>
            <a:chOff x="0" y="0"/>
            <a:chExt cx="1121220" cy="1070664"/>
          </a:xfrm>
        </p:grpSpPr>
        <p:sp>
          <p:nvSpPr>
            <p:cNvPr name="Freeform 18" id="18"/>
            <p:cNvSpPr/>
            <p:nvPr/>
          </p:nvSpPr>
          <p:spPr>
            <a:xfrm flipH="false" flipV="false" rot="0">
              <a:off x="0" y="0"/>
              <a:ext cx="1121220" cy="1070664"/>
            </a:xfrm>
            <a:custGeom>
              <a:avLst/>
              <a:gdLst/>
              <a:ahLst/>
              <a:cxnLst/>
              <a:rect r="r" b="b" t="t" l="l"/>
              <a:pathLst>
                <a:path h="1070664" w="1121220">
                  <a:moveTo>
                    <a:pt x="0" y="0"/>
                  </a:moveTo>
                  <a:lnTo>
                    <a:pt x="1121220" y="0"/>
                  </a:lnTo>
                  <a:lnTo>
                    <a:pt x="1121220" y="1070664"/>
                  </a:lnTo>
                  <a:lnTo>
                    <a:pt x="0" y="1070664"/>
                  </a:lnTo>
                  <a:close/>
                </a:path>
              </a:pathLst>
            </a:custGeom>
            <a:solidFill>
              <a:srgbClr val="12F1FF"/>
            </a:solidFill>
          </p:spPr>
        </p:sp>
        <p:sp>
          <p:nvSpPr>
            <p:cNvPr name="TextBox 19" id="19"/>
            <p:cNvSpPr txBox="true"/>
            <p:nvPr/>
          </p:nvSpPr>
          <p:spPr>
            <a:xfrm>
              <a:off x="0" y="-47625"/>
              <a:ext cx="1121220" cy="1118289"/>
            </a:xfrm>
            <a:prstGeom prst="rect">
              <a:avLst/>
            </a:prstGeom>
          </p:spPr>
          <p:txBody>
            <a:bodyPr anchor="ctr" rtlCol="false" tIns="50800" lIns="50800" bIns="50800" rIns="50800"/>
            <a:lstStyle/>
            <a:p>
              <a:pPr algn="ctr">
                <a:lnSpc>
                  <a:spcPts val="2239"/>
                </a:lnSpc>
              </a:pPr>
            </a:p>
          </p:txBody>
        </p:sp>
      </p:grpSp>
      <p:grpSp>
        <p:nvGrpSpPr>
          <p:cNvPr name="Group 20" id="20"/>
          <p:cNvGrpSpPr/>
          <p:nvPr/>
        </p:nvGrpSpPr>
        <p:grpSpPr>
          <a:xfrm rot="0">
            <a:off x="12063839" y="6751024"/>
            <a:ext cx="934926" cy="892769"/>
            <a:chOff x="0" y="0"/>
            <a:chExt cx="1121220" cy="1070664"/>
          </a:xfrm>
        </p:grpSpPr>
        <p:sp>
          <p:nvSpPr>
            <p:cNvPr name="Freeform 21" id="21"/>
            <p:cNvSpPr/>
            <p:nvPr/>
          </p:nvSpPr>
          <p:spPr>
            <a:xfrm flipH="false" flipV="false" rot="0">
              <a:off x="0" y="0"/>
              <a:ext cx="1121220" cy="1070664"/>
            </a:xfrm>
            <a:custGeom>
              <a:avLst/>
              <a:gdLst/>
              <a:ahLst/>
              <a:cxnLst/>
              <a:rect r="r" b="b" t="t" l="l"/>
              <a:pathLst>
                <a:path h="1070664" w="1121220">
                  <a:moveTo>
                    <a:pt x="0" y="0"/>
                  </a:moveTo>
                  <a:lnTo>
                    <a:pt x="1121220" y="0"/>
                  </a:lnTo>
                  <a:lnTo>
                    <a:pt x="1121220" y="1070664"/>
                  </a:lnTo>
                  <a:lnTo>
                    <a:pt x="0" y="1070664"/>
                  </a:lnTo>
                  <a:close/>
                </a:path>
              </a:pathLst>
            </a:custGeom>
            <a:solidFill>
              <a:srgbClr val="12F1FF"/>
            </a:solidFill>
          </p:spPr>
        </p:sp>
        <p:sp>
          <p:nvSpPr>
            <p:cNvPr name="TextBox 22" id="22"/>
            <p:cNvSpPr txBox="true"/>
            <p:nvPr/>
          </p:nvSpPr>
          <p:spPr>
            <a:xfrm>
              <a:off x="0" y="-47625"/>
              <a:ext cx="1121220" cy="1118289"/>
            </a:xfrm>
            <a:prstGeom prst="rect">
              <a:avLst/>
            </a:prstGeom>
          </p:spPr>
          <p:txBody>
            <a:bodyPr anchor="ctr" rtlCol="false" tIns="50800" lIns="50800" bIns="50800" rIns="50800"/>
            <a:lstStyle/>
            <a:p>
              <a:pPr algn="ctr">
                <a:lnSpc>
                  <a:spcPts val="2239"/>
                </a:lnSpc>
              </a:pPr>
            </a:p>
          </p:txBody>
        </p:sp>
      </p:grpSp>
      <p:sp>
        <p:nvSpPr>
          <p:cNvPr name="TextBox 23" id="23"/>
          <p:cNvSpPr txBox="true"/>
          <p:nvPr/>
        </p:nvSpPr>
        <p:spPr>
          <a:xfrm rot="0">
            <a:off x="1039108" y="517674"/>
            <a:ext cx="1284760" cy="617220"/>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R ‘n T Medical Healthcare assistant</a:t>
            </a:r>
          </a:p>
        </p:txBody>
      </p:sp>
      <p:sp>
        <p:nvSpPr>
          <p:cNvPr name="Freeform 24" id="24"/>
          <p:cNvSpPr/>
          <p:nvPr/>
        </p:nvSpPr>
        <p:spPr>
          <a:xfrm flipH="false" flipV="false" rot="0">
            <a:off x="-2585203" y="-2988556"/>
            <a:ext cx="4256283" cy="4114800"/>
          </a:xfrm>
          <a:custGeom>
            <a:avLst/>
            <a:gdLst/>
            <a:ahLst/>
            <a:cxnLst/>
            <a:rect r="r" b="b" t="t" l="l"/>
            <a:pathLst>
              <a:path h="4114800" w="4256283">
                <a:moveTo>
                  <a:pt x="0" y="0"/>
                </a:moveTo>
                <a:lnTo>
                  <a:pt x="4256283" y="0"/>
                </a:lnTo>
                <a:lnTo>
                  <a:pt x="425628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2781038" y="-602469"/>
            <a:ext cx="4652446" cy="1924106"/>
          </a:xfrm>
          <a:custGeom>
            <a:avLst/>
            <a:gdLst/>
            <a:ahLst/>
            <a:cxnLst/>
            <a:rect r="r" b="b" t="t" l="l"/>
            <a:pathLst>
              <a:path h="1924106" w="4652446">
                <a:moveTo>
                  <a:pt x="0" y="0"/>
                </a:moveTo>
                <a:lnTo>
                  <a:pt x="4652446" y="0"/>
                </a:lnTo>
                <a:lnTo>
                  <a:pt x="4652446" y="1924106"/>
                </a:lnTo>
                <a:lnTo>
                  <a:pt x="0" y="19241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6" id="26"/>
          <p:cNvSpPr txBox="true"/>
          <p:nvPr/>
        </p:nvSpPr>
        <p:spPr>
          <a:xfrm rot="0">
            <a:off x="1850798" y="3079456"/>
            <a:ext cx="4770406" cy="2289856"/>
          </a:xfrm>
          <a:prstGeom prst="rect">
            <a:avLst/>
          </a:prstGeom>
        </p:spPr>
        <p:txBody>
          <a:bodyPr anchor="t" rtlCol="false" tIns="0" lIns="0" bIns="0" rIns="0">
            <a:spAutoFit/>
          </a:bodyPr>
          <a:lstStyle/>
          <a:p>
            <a:pPr>
              <a:lnSpc>
                <a:spcPts val="8817"/>
              </a:lnSpc>
            </a:pPr>
            <a:r>
              <a:rPr lang="en-US" sz="8560">
                <a:solidFill>
                  <a:srgbClr val="FFFFFF"/>
                </a:solidFill>
                <a:latin typeface="TT Octosquares Compressed"/>
              </a:rPr>
              <a:t>ABOUT OUR PROJECT</a:t>
            </a:r>
          </a:p>
        </p:txBody>
      </p:sp>
      <p:sp>
        <p:nvSpPr>
          <p:cNvPr name="TextBox 27" id="27"/>
          <p:cNvSpPr txBox="true"/>
          <p:nvPr/>
        </p:nvSpPr>
        <p:spPr>
          <a:xfrm rot="0">
            <a:off x="2671277" y="6761056"/>
            <a:ext cx="4014579" cy="1124045"/>
          </a:xfrm>
          <a:prstGeom prst="rect">
            <a:avLst/>
          </a:prstGeom>
        </p:spPr>
        <p:txBody>
          <a:bodyPr anchor="t" rtlCol="false" tIns="0" lIns="0" bIns="0" rIns="0">
            <a:spAutoFit/>
          </a:bodyPr>
          <a:lstStyle/>
          <a:p>
            <a:pPr>
              <a:lnSpc>
                <a:spcPts val="3049"/>
              </a:lnSpc>
              <a:spcBef>
                <a:spcPct val="0"/>
              </a:spcBef>
            </a:pPr>
            <a:r>
              <a:rPr lang="en-US" sz="2178">
                <a:solidFill>
                  <a:srgbClr val="FFFFFF"/>
                </a:solidFill>
                <a:latin typeface="Open Sans"/>
              </a:rPr>
              <a:t>This healthcare assistant would keep you fit and healthy. </a:t>
            </a:r>
          </a:p>
        </p:txBody>
      </p:sp>
      <p:sp>
        <p:nvSpPr>
          <p:cNvPr name="TextBox 28" id="28"/>
          <p:cNvSpPr txBox="true"/>
          <p:nvPr/>
        </p:nvSpPr>
        <p:spPr>
          <a:xfrm rot="0">
            <a:off x="1563775" y="6888922"/>
            <a:ext cx="873953" cy="539853"/>
          </a:xfrm>
          <a:prstGeom prst="rect">
            <a:avLst/>
          </a:prstGeom>
        </p:spPr>
        <p:txBody>
          <a:bodyPr anchor="t" rtlCol="false" tIns="0" lIns="0" bIns="0" rIns="0">
            <a:spAutoFit/>
          </a:bodyPr>
          <a:lstStyle/>
          <a:p>
            <a:pPr algn="ctr">
              <a:lnSpc>
                <a:spcPts val="4439"/>
              </a:lnSpc>
              <a:spcBef>
                <a:spcPct val="0"/>
              </a:spcBef>
            </a:pPr>
            <a:r>
              <a:rPr lang="en-US" sz="3170">
                <a:solidFill>
                  <a:srgbClr val="0B081D"/>
                </a:solidFill>
                <a:latin typeface="Open Sans Bold"/>
              </a:rPr>
              <a:t>01</a:t>
            </a:r>
          </a:p>
        </p:txBody>
      </p:sp>
      <p:sp>
        <p:nvSpPr>
          <p:cNvPr name="TextBox 29" id="29"/>
          <p:cNvSpPr txBox="true"/>
          <p:nvPr/>
        </p:nvSpPr>
        <p:spPr>
          <a:xfrm rot="0">
            <a:off x="8159226" y="6703399"/>
            <a:ext cx="3761737" cy="1492932"/>
          </a:xfrm>
          <a:prstGeom prst="rect">
            <a:avLst/>
          </a:prstGeom>
        </p:spPr>
        <p:txBody>
          <a:bodyPr anchor="t" rtlCol="false" tIns="0" lIns="0" bIns="0" rIns="0">
            <a:spAutoFit/>
          </a:bodyPr>
          <a:lstStyle/>
          <a:p>
            <a:pPr>
              <a:lnSpc>
                <a:spcPts val="3006"/>
              </a:lnSpc>
              <a:spcBef>
                <a:spcPct val="0"/>
              </a:spcBef>
            </a:pPr>
            <a:r>
              <a:rPr lang="en-US" sz="2147">
                <a:solidFill>
                  <a:srgbClr val="FFFFFF"/>
                </a:solidFill>
                <a:latin typeface="Open Sans"/>
              </a:rPr>
              <a:t>We have diligently inculcated ways in which you can gain deeper understanding of your health.</a:t>
            </a:r>
          </a:p>
        </p:txBody>
      </p:sp>
      <p:sp>
        <p:nvSpPr>
          <p:cNvPr name="TextBox 30" id="30"/>
          <p:cNvSpPr txBox="true"/>
          <p:nvPr/>
        </p:nvSpPr>
        <p:spPr>
          <a:xfrm rot="0">
            <a:off x="6889703" y="6888922"/>
            <a:ext cx="873953" cy="539853"/>
          </a:xfrm>
          <a:prstGeom prst="rect">
            <a:avLst/>
          </a:prstGeom>
        </p:spPr>
        <p:txBody>
          <a:bodyPr anchor="t" rtlCol="false" tIns="0" lIns="0" bIns="0" rIns="0">
            <a:spAutoFit/>
          </a:bodyPr>
          <a:lstStyle/>
          <a:p>
            <a:pPr algn="ctr">
              <a:lnSpc>
                <a:spcPts val="4439"/>
              </a:lnSpc>
              <a:spcBef>
                <a:spcPct val="0"/>
              </a:spcBef>
            </a:pPr>
            <a:r>
              <a:rPr lang="en-US" sz="3170">
                <a:solidFill>
                  <a:srgbClr val="0B081D"/>
                </a:solidFill>
                <a:latin typeface="Open Sans Bold"/>
              </a:rPr>
              <a:t>02</a:t>
            </a:r>
          </a:p>
        </p:txBody>
      </p:sp>
      <p:sp>
        <p:nvSpPr>
          <p:cNvPr name="TextBox 31" id="31"/>
          <p:cNvSpPr txBox="true"/>
          <p:nvPr/>
        </p:nvSpPr>
        <p:spPr>
          <a:xfrm rot="0">
            <a:off x="13398814" y="6703399"/>
            <a:ext cx="5024145" cy="1898015"/>
          </a:xfrm>
          <a:prstGeom prst="rect">
            <a:avLst/>
          </a:prstGeom>
        </p:spPr>
        <p:txBody>
          <a:bodyPr anchor="t" rtlCol="false" tIns="0" lIns="0" bIns="0" rIns="0">
            <a:spAutoFit/>
          </a:bodyPr>
          <a:lstStyle/>
          <a:p>
            <a:pPr>
              <a:lnSpc>
                <a:spcPts val="3010"/>
              </a:lnSpc>
              <a:spcBef>
                <a:spcPct val="0"/>
              </a:spcBef>
            </a:pPr>
            <a:r>
              <a:rPr lang="en-US" sz="2150">
                <a:solidFill>
                  <a:srgbClr val="FFFFFF"/>
                </a:solidFill>
                <a:latin typeface="Open Sans"/>
              </a:rPr>
              <a:t>It allows you to explore a plethora of healthy recipes you can cook. It also provides insights into your health status, including your weight evaluation by providing your BMI</a:t>
            </a:r>
          </a:p>
        </p:txBody>
      </p:sp>
      <p:sp>
        <p:nvSpPr>
          <p:cNvPr name="TextBox 32" id="32"/>
          <p:cNvSpPr txBox="true"/>
          <p:nvPr/>
        </p:nvSpPr>
        <p:spPr>
          <a:xfrm rot="0">
            <a:off x="12046981" y="6888922"/>
            <a:ext cx="923440" cy="566646"/>
          </a:xfrm>
          <a:prstGeom prst="rect">
            <a:avLst/>
          </a:prstGeom>
        </p:spPr>
        <p:txBody>
          <a:bodyPr anchor="t" rtlCol="false" tIns="0" lIns="0" bIns="0" rIns="0">
            <a:spAutoFit/>
          </a:bodyPr>
          <a:lstStyle/>
          <a:p>
            <a:pPr algn="ctr">
              <a:lnSpc>
                <a:spcPts val="4690"/>
              </a:lnSpc>
              <a:spcBef>
                <a:spcPct val="0"/>
              </a:spcBef>
            </a:pPr>
            <a:r>
              <a:rPr lang="en-US" sz="3350">
                <a:solidFill>
                  <a:srgbClr val="0B081D"/>
                </a:solidFill>
                <a:latin typeface="Open Sans Bold"/>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602972" y="439904"/>
            <a:ext cx="253149" cy="354280"/>
          </a:xfrm>
          <a:custGeom>
            <a:avLst/>
            <a:gdLst/>
            <a:ahLst/>
            <a:cxnLst/>
            <a:rect r="r" b="b" t="t" l="l"/>
            <a:pathLst>
              <a:path h="354280" w="253149">
                <a:moveTo>
                  <a:pt x="0" y="0"/>
                </a:moveTo>
                <a:lnTo>
                  <a:pt x="253149" y="0"/>
                </a:lnTo>
                <a:lnTo>
                  <a:pt x="253149" y="354280"/>
                </a:lnTo>
                <a:lnTo>
                  <a:pt x="0" y="3542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1827984" y="7520957"/>
            <a:ext cx="4700562" cy="4700562"/>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6350000" y="0"/>
                  </a:moveTo>
                  <a:lnTo>
                    <a:pt x="6350000" y="6350000"/>
                  </a:lnTo>
                  <a:lnTo>
                    <a:pt x="1224280" y="6350000"/>
                  </a:lnTo>
                  <a:lnTo>
                    <a:pt x="0" y="0"/>
                  </a:lnTo>
                  <a:close/>
                </a:path>
              </a:pathLst>
            </a:custGeom>
            <a:solidFill>
              <a:srgbClr val="12F1FF"/>
            </a:solidFill>
            <a:ln w="12700">
              <a:solidFill>
                <a:srgbClr val="000000"/>
              </a:solidFill>
            </a:ln>
          </p:spPr>
        </p:sp>
      </p:grpSp>
      <p:grpSp>
        <p:nvGrpSpPr>
          <p:cNvPr name="Group 6" id="6"/>
          <p:cNvGrpSpPr/>
          <p:nvPr/>
        </p:nvGrpSpPr>
        <p:grpSpPr>
          <a:xfrm rot="-5400000">
            <a:off x="17825888" y="8407524"/>
            <a:ext cx="924223" cy="950502"/>
            <a:chOff x="0" y="0"/>
            <a:chExt cx="1347239" cy="1385546"/>
          </a:xfrm>
        </p:grpSpPr>
        <p:sp>
          <p:nvSpPr>
            <p:cNvPr name="Freeform 7" id="7"/>
            <p:cNvSpPr/>
            <p:nvPr/>
          </p:nvSpPr>
          <p:spPr>
            <a:xfrm flipH="false" flipV="false" rot="0">
              <a:off x="0" y="0"/>
              <a:ext cx="1347239" cy="1385546"/>
            </a:xfrm>
            <a:custGeom>
              <a:avLst/>
              <a:gdLst/>
              <a:ahLst/>
              <a:cxnLst/>
              <a:rect r="r" b="b" t="t" l="l"/>
              <a:pathLst>
                <a:path h="1385546" w="1347239">
                  <a:moveTo>
                    <a:pt x="673619" y="0"/>
                  </a:moveTo>
                  <a:lnTo>
                    <a:pt x="1347239" y="1385546"/>
                  </a:lnTo>
                  <a:lnTo>
                    <a:pt x="0" y="1385546"/>
                  </a:lnTo>
                  <a:lnTo>
                    <a:pt x="673619" y="0"/>
                  </a:lnTo>
                  <a:close/>
                </a:path>
              </a:pathLst>
            </a:custGeom>
            <a:solidFill>
              <a:srgbClr val="12F1FF"/>
            </a:solidFill>
          </p:spPr>
        </p:sp>
        <p:sp>
          <p:nvSpPr>
            <p:cNvPr name="TextBox 8" id="8"/>
            <p:cNvSpPr txBox="true"/>
            <p:nvPr/>
          </p:nvSpPr>
          <p:spPr>
            <a:xfrm>
              <a:off x="210506" y="605189"/>
              <a:ext cx="926227" cy="681389"/>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2110424" y="2513191"/>
            <a:ext cx="5630748" cy="1471955"/>
          </a:xfrm>
          <a:prstGeom prst="rect">
            <a:avLst/>
          </a:prstGeom>
        </p:spPr>
        <p:txBody>
          <a:bodyPr anchor="t" rtlCol="false" tIns="0" lIns="0" bIns="0" rIns="0">
            <a:spAutoFit/>
          </a:bodyPr>
          <a:lstStyle/>
          <a:p>
            <a:pPr>
              <a:lnSpc>
                <a:spcPts val="11985"/>
              </a:lnSpc>
              <a:spcBef>
                <a:spcPct val="0"/>
              </a:spcBef>
            </a:pPr>
            <a:r>
              <a:rPr lang="en-US" sz="8560">
                <a:solidFill>
                  <a:srgbClr val="FFFFFF"/>
                </a:solidFill>
                <a:latin typeface="TT Octosquares Compressed"/>
              </a:rPr>
              <a:t>HOW IT WORKS</a:t>
            </a:r>
          </a:p>
        </p:txBody>
      </p:sp>
      <p:sp>
        <p:nvSpPr>
          <p:cNvPr name="Freeform 10" id="10"/>
          <p:cNvSpPr/>
          <p:nvPr/>
        </p:nvSpPr>
        <p:spPr>
          <a:xfrm flipH="false" flipV="false" rot="0">
            <a:off x="2110424" y="2128306"/>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2575544" y="2128306"/>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3040664" y="2128306"/>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1681488" y="4325283"/>
            <a:ext cx="1106686" cy="992010"/>
            <a:chOff x="0" y="0"/>
            <a:chExt cx="1327206" cy="1189679"/>
          </a:xfrm>
        </p:grpSpPr>
        <p:sp>
          <p:nvSpPr>
            <p:cNvPr name="Freeform 14" id="14"/>
            <p:cNvSpPr/>
            <p:nvPr/>
          </p:nvSpPr>
          <p:spPr>
            <a:xfrm flipH="false" flipV="false" rot="0">
              <a:off x="0" y="0"/>
              <a:ext cx="1327206" cy="1189679"/>
            </a:xfrm>
            <a:custGeom>
              <a:avLst/>
              <a:gdLst/>
              <a:ahLst/>
              <a:cxnLst/>
              <a:rect r="r" b="b" t="t" l="l"/>
              <a:pathLst>
                <a:path h="1189679" w="1327206">
                  <a:moveTo>
                    <a:pt x="0" y="0"/>
                  </a:moveTo>
                  <a:lnTo>
                    <a:pt x="1327206" y="0"/>
                  </a:lnTo>
                  <a:lnTo>
                    <a:pt x="1327206" y="1189679"/>
                  </a:lnTo>
                  <a:lnTo>
                    <a:pt x="0" y="1189679"/>
                  </a:lnTo>
                  <a:close/>
                </a:path>
              </a:pathLst>
            </a:custGeom>
            <a:solidFill>
              <a:srgbClr val="12F1FF"/>
            </a:solidFill>
          </p:spPr>
        </p:sp>
        <p:sp>
          <p:nvSpPr>
            <p:cNvPr name="TextBox 15" id="15"/>
            <p:cNvSpPr txBox="true"/>
            <p:nvPr/>
          </p:nvSpPr>
          <p:spPr>
            <a:xfrm>
              <a:off x="0" y="-47625"/>
              <a:ext cx="1327206" cy="1237304"/>
            </a:xfrm>
            <a:prstGeom prst="rect">
              <a:avLst/>
            </a:prstGeom>
          </p:spPr>
          <p:txBody>
            <a:bodyPr anchor="ctr" rtlCol="false" tIns="50800" lIns="50800" bIns="50800" rIns="50800"/>
            <a:lstStyle/>
            <a:p>
              <a:pPr algn="ctr">
                <a:lnSpc>
                  <a:spcPts val="2239"/>
                </a:lnSpc>
              </a:pPr>
            </a:p>
          </p:txBody>
        </p:sp>
      </p:grpSp>
      <p:grpSp>
        <p:nvGrpSpPr>
          <p:cNvPr name="Group 16" id="16"/>
          <p:cNvGrpSpPr/>
          <p:nvPr/>
        </p:nvGrpSpPr>
        <p:grpSpPr>
          <a:xfrm rot="0">
            <a:off x="1681488" y="5727015"/>
            <a:ext cx="1106686" cy="1010978"/>
            <a:chOff x="0" y="0"/>
            <a:chExt cx="1327206" cy="1212427"/>
          </a:xfrm>
        </p:grpSpPr>
        <p:sp>
          <p:nvSpPr>
            <p:cNvPr name="Freeform 17" id="17"/>
            <p:cNvSpPr/>
            <p:nvPr/>
          </p:nvSpPr>
          <p:spPr>
            <a:xfrm flipH="false" flipV="false" rot="0">
              <a:off x="0" y="0"/>
              <a:ext cx="1327206" cy="1212427"/>
            </a:xfrm>
            <a:custGeom>
              <a:avLst/>
              <a:gdLst/>
              <a:ahLst/>
              <a:cxnLst/>
              <a:rect r="r" b="b" t="t" l="l"/>
              <a:pathLst>
                <a:path h="1212427" w="1327206">
                  <a:moveTo>
                    <a:pt x="0" y="0"/>
                  </a:moveTo>
                  <a:lnTo>
                    <a:pt x="1327206" y="0"/>
                  </a:lnTo>
                  <a:lnTo>
                    <a:pt x="1327206" y="1212427"/>
                  </a:lnTo>
                  <a:lnTo>
                    <a:pt x="0" y="1212427"/>
                  </a:lnTo>
                  <a:close/>
                </a:path>
              </a:pathLst>
            </a:custGeom>
            <a:solidFill>
              <a:srgbClr val="12F1FF"/>
            </a:solidFill>
          </p:spPr>
        </p:sp>
        <p:sp>
          <p:nvSpPr>
            <p:cNvPr name="TextBox 18" id="18"/>
            <p:cNvSpPr txBox="true"/>
            <p:nvPr/>
          </p:nvSpPr>
          <p:spPr>
            <a:xfrm>
              <a:off x="0" y="-47625"/>
              <a:ext cx="1327206" cy="1260052"/>
            </a:xfrm>
            <a:prstGeom prst="rect">
              <a:avLst/>
            </a:prstGeom>
          </p:spPr>
          <p:txBody>
            <a:bodyPr anchor="ctr" rtlCol="false" tIns="50800" lIns="50800" bIns="50800" rIns="50800"/>
            <a:lstStyle/>
            <a:p>
              <a:pPr algn="ctr">
                <a:lnSpc>
                  <a:spcPts val="2239"/>
                </a:lnSpc>
              </a:pPr>
            </a:p>
          </p:txBody>
        </p:sp>
      </p:grpSp>
      <p:grpSp>
        <p:nvGrpSpPr>
          <p:cNvPr name="Group 19" id="19"/>
          <p:cNvGrpSpPr/>
          <p:nvPr/>
        </p:nvGrpSpPr>
        <p:grpSpPr>
          <a:xfrm rot="0">
            <a:off x="1681488" y="7253111"/>
            <a:ext cx="1106686" cy="905583"/>
            <a:chOff x="0" y="0"/>
            <a:chExt cx="1327206" cy="1086030"/>
          </a:xfrm>
        </p:grpSpPr>
        <p:sp>
          <p:nvSpPr>
            <p:cNvPr name="Freeform 20" id="20"/>
            <p:cNvSpPr/>
            <p:nvPr/>
          </p:nvSpPr>
          <p:spPr>
            <a:xfrm flipH="false" flipV="false" rot="0">
              <a:off x="0" y="0"/>
              <a:ext cx="1327206" cy="1086030"/>
            </a:xfrm>
            <a:custGeom>
              <a:avLst/>
              <a:gdLst/>
              <a:ahLst/>
              <a:cxnLst/>
              <a:rect r="r" b="b" t="t" l="l"/>
              <a:pathLst>
                <a:path h="1086030" w="1327206">
                  <a:moveTo>
                    <a:pt x="0" y="0"/>
                  </a:moveTo>
                  <a:lnTo>
                    <a:pt x="1327206" y="0"/>
                  </a:lnTo>
                  <a:lnTo>
                    <a:pt x="1327206" y="1086030"/>
                  </a:lnTo>
                  <a:lnTo>
                    <a:pt x="0" y="1086030"/>
                  </a:lnTo>
                  <a:close/>
                </a:path>
              </a:pathLst>
            </a:custGeom>
            <a:solidFill>
              <a:srgbClr val="12F1FF"/>
            </a:solidFill>
          </p:spPr>
        </p:sp>
        <p:sp>
          <p:nvSpPr>
            <p:cNvPr name="TextBox 21" id="21"/>
            <p:cNvSpPr txBox="true"/>
            <p:nvPr/>
          </p:nvSpPr>
          <p:spPr>
            <a:xfrm>
              <a:off x="0" y="-47625"/>
              <a:ext cx="1327206" cy="1133655"/>
            </a:xfrm>
            <a:prstGeom prst="rect">
              <a:avLst/>
            </a:prstGeom>
          </p:spPr>
          <p:txBody>
            <a:bodyPr anchor="ctr" rtlCol="false" tIns="50800" lIns="50800" bIns="50800" rIns="50800"/>
            <a:lstStyle/>
            <a:p>
              <a:pPr algn="ctr">
                <a:lnSpc>
                  <a:spcPts val="2239"/>
                </a:lnSpc>
              </a:pPr>
            </a:p>
          </p:txBody>
        </p:sp>
      </p:grpSp>
      <p:grpSp>
        <p:nvGrpSpPr>
          <p:cNvPr name="Group 22" id="22"/>
          <p:cNvGrpSpPr>
            <a:grpSpLocks noChangeAspect="true"/>
          </p:cNvGrpSpPr>
          <p:nvPr/>
        </p:nvGrpSpPr>
        <p:grpSpPr>
          <a:xfrm rot="0">
            <a:off x="10543780" y="3176948"/>
            <a:ext cx="7268968" cy="4169392"/>
            <a:chOff x="0" y="0"/>
            <a:chExt cx="7981950" cy="4578350"/>
          </a:xfrm>
        </p:grpSpPr>
        <p:sp>
          <p:nvSpPr>
            <p:cNvPr name="Freeform 23" id="23"/>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24" id="24"/>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25" id="25"/>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6" id="26"/>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7" id="27"/>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7"/>
              <a:stretch>
                <a:fillRect l="0" t="-9842" r="0" b="-9842"/>
              </a:stretch>
            </a:blipFill>
          </p:spPr>
        </p:sp>
      </p:grpSp>
      <p:sp>
        <p:nvSpPr>
          <p:cNvPr name="TextBox 28" id="28"/>
          <p:cNvSpPr txBox="true"/>
          <p:nvPr/>
        </p:nvSpPr>
        <p:spPr>
          <a:xfrm rot="0">
            <a:off x="3218344" y="4798251"/>
            <a:ext cx="8828637" cy="349010"/>
          </a:xfrm>
          <a:prstGeom prst="rect">
            <a:avLst/>
          </a:prstGeom>
        </p:spPr>
        <p:txBody>
          <a:bodyPr anchor="t" rtlCol="false" tIns="0" lIns="0" bIns="0" rIns="0">
            <a:spAutoFit/>
          </a:bodyPr>
          <a:lstStyle/>
          <a:p>
            <a:pPr>
              <a:lnSpc>
                <a:spcPts val="2827"/>
              </a:lnSpc>
              <a:spcBef>
                <a:spcPct val="0"/>
              </a:spcBef>
            </a:pPr>
            <a:r>
              <a:rPr lang="en-US" sz="2019">
                <a:solidFill>
                  <a:srgbClr val="FFFFFF"/>
                </a:solidFill>
                <a:latin typeface="Open Sans"/>
              </a:rPr>
              <a:t>You enter your health status - Healthy, Sick, or Very Sick.</a:t>
            </a:r>
          </a:p>
        </p:txBody>
      </p:sp>
      <p:sp>
        <p:nvSpPr>
          <p:cNvPr name="TextBox 29" id="29"/>
          <p:cNvSpPr txBox="true"/>
          <p:nvPr/>
        </p:nvSpPr>
        <p:spPr>
          <a:xfrm rot="0">
            <a:off x="1861617" y="4603083"/>
            <a:ext cx="835737" cy="509637"/>
          </a:xfrm>
          <a:prstGeom prst="rect">
            <a:avLst/>
          </a:prstGeom>
        </p:spPr>
        <p:txBody>
          <a:bodyPr anchor="t" rtlCol="false" tIns="0" lIns="0" bIns="0" rIns="0">
            <a:spAutoFit/>
          </a:bodyPr>
          <a:lstStyle/>
          <a:p>
            <a:pPr algn="ctr">
              <a:lnSpc>
                <a:spcPts val="4245"/>
              </a:lnSpc>
              <a:spcBef>
                <a:spcPct val="0"/>
              </a:spcBef>
            </a:pPr>
            <a:r>
              <a:rPr lang="en-US" sz="3032">
                <a:solidFill>
                  <a:srgbClr val="0B081D"/>
                </a:solidFill>
                <a:latin typeface="Open Sans Bold"/>
              </a:rPr>
              <a:t>01</a:t>
            </a:r>
          </a:p>
        </p:txBody>
      </p:sp>
      <p:sp>
        <p:nvSpPr>
          <p:cNvPr name="TextBox 30" id="30"/>
          <p:cNvSpPr txBox="true"/>
          <p:nvPr/>
        </p:nvSpPr>
        <p:spPr>
          <a:xfrm rot="0">
            <a:off x="3183744" y="6052631"/>
            <a:ext cx="8754718" cy="346487"/>
          </a:xfrm>
          <a:prstGeom prst="rect">
            <a:avLst/>
          </a:prstGeom>
        </p:spPr>
        <p:txBody>
          <a:bodyPr anchor="t" rtlCol="false" tIns="0" lIns="0" bIns="0" rIns="0">
            <a:spAutoFit/>
          </a:bodyPr>
          <a:lstStyle/>
          <a:p>
            <a:pPr>
              <a:lnSpc>
                <a:spcPts val="2803"/>
              </a:lnSpc>
              <a:spcBef>
                <a:spcPct val="0"/>
              </a:spcBef>
            </a:pPr>
            <a:r>
              <a:rPr lang="en-US" sz="2002">
                <a:solidFill>
                  <a:srgbClr val="FFFFFF"/>
                </a:solidFill>
                <a:latin typeface="Open Sans"/>
              </a:rPr>
              <a:t>You will get the recipes according to your health status.</a:t>
            </a:r>
          </a:p>
        </p:txBody>
      </p:sp>
      <p:sp>
        <p:nvSpPr>
          <p:cNvPr name="TextBox 31" id="31"/>
          <p:cNvSpPr txBox="true"/>
          <p:nvPr/>
        </p:nvSpPr>
        <p:spPr>
          <a:xfrm rot="0">
            <a:off x="1897305" y="6052631"/>
            <a:ext cx="800049" cy="480789"/>
          </a:xfrm>
          <a:prstGeom prst="rect">
            <a:avLst/>
          </a:prstGeom>
        </p:spPr>
        <p:txBody>
          <a:bodyPr anchor="t" rtlCol="false" tIns="0" lIns="0" bIns="0" rIns="0">
            <a:spAutoFit/>
          </a:bodyPr>
          <a:lstStyle/>
          <a:p>
            <a:pPr algn="ctr">
              <a:lnSpc>
                <a:spcPts val="4063"/>
              </a:lnSpc>
              <a:spcBef>
                <a:spcPct val="0"/>
              </a:spcBef>
            </a:pPr>
            <a:r>
              <a:rPr lang="en-US" sz="2902">
                <a:solidFill>
                  <a:srgbClr val="0B081D"/>
                </a:solidFill>
                <a:latin typeface="Open Sans Bold"/>
              </a:rPr>
              <a:t>02</a:t>
            </a:r>
          </a:p>
        </p:txBody>
      </p:sp>
      <p:sp>
        <p:nvSpPr>
          <p:cNvPr name="TextBox 32" id="32"/>
          <p:cNvSpPr txBox="true"/>
          <p:nvPr/>
        </p:nvSpPr>
        <p:spPr>
          <a:xfrm rot="0">
            <a:off x="3183744" y="7473332"/>
            <a:ext cx="7724721" cy="1409443"/>
          </a:xfrm>
          <a:prstGeom prst="rect">
            <a:avLst/>
          </a:prstGeom>
        </p:spPr>
        <p:txBody>
          <a:bodyPr anchor="t" rtlCol="false" tIns="0" lIns="0" bIns="0" rIns="0">
            <a:spAutoFit/>
          </a:bodyPr>
          <a:lstStyle/>
          <a:p>
            <a:pPr>
              <a:lnSpc>
                <a:spcPts val="2832"/>
              </a:lnSpc>
              <a:spcBef>
                <a:spcPct val="0"/>
              </a:spcBef>
            </a:pPr>
            <a:r>
              <a:rPr lang="en-US" sz="2023">
                <a:solidFill>
                  <a:srgbClr val="FFFFFF"/>
                </a:solidFill>
                <a:latin typeface="Open Sans"/>
              </a:rPr>
              <a:t>After suggesting some recipes, you will be offered the BMI calculator that allows you to calculate your BMI and tells you whether your weight is underweight, normal, overweight, or obese</a:t>
            </a:r>
          </a:p>
        </p:txBody>
      </p:sp>
      <p:sp>
        <p:nvSpPr>
          <p:cNvPr name="TextBox 33" id="33"/>
          <p:cNvSpPr txBox="true"/>
          <p:nvPr/>
        </p:nvSpPr>
        <p:spPr>
          <a:xfrm rot="0">
            <a:off x="1897305" y="7473332"/>
            <a:ext cx="800049" cy="480789"/>
          </a:xfrm>
          <a:prstGeom prst="rect">
            <a:avLst/>
          </a:prstGeom>
        </p:spPr>
        <p:txBody>
          <a:bodyPr anchor="t" rtlCol="false" tIns="0" lIns="0" bIns="0" rIns="0">
            <a:spAutoFit/>
          </a:bodyPr>
          <a:lstStyle/>
          <a:p>
            <a:pPr algn="ctr">
              <a:lnSpc>
                <a:spcPts val="4063"/>
              </a:lnSpc>
              <a:spcBef>
                <a:spcPct val="0"/>
              </a:spcBef>
            </a:pPr>
            <a:r>
              <a:rPr lang="en-US" sz="2902">
                <a:solidFill>
                  <a:srgbClr val="0B081D"/>
                </a:solidFill>
                <a:latin typeface="Open Sans Bold"/>
              </a:rPr>
              <a:t>03</a:t>
            </a:r>
          </a:p>
        </p:txBody>
      </p:sp>
      <p:sp>
        <p:nvSpPr>
          <p:cNvPr name="TextBox 34" id="34"/>
          <p:cNvSpPr txBox="true"/>
          <p:nvPr/>
        </p:nvSpPr>
        <p:spPr>
          <a:xfrm rot="0">
            <a:off x="994725" y="420854"/>
            <a:ext cx="1284760" cy="617220"/>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R ‘n T Medical Healthcare assistant</a:t>
            </a:r>
          </a:p>
        </p:txBody>
      </p:sp>
      <p:sp>
        <p:nvSpPr>
          <p:cNvPr name="Freeform 35" id="35"/>
          <p:cNvSpPr/>
          <p:nvPr/>
        </p:nvSpPr>
        <p:spPr>
          <a:xfrm flipH="false" flipV="false" rot="0">
            <a:off x="-2661729" y="-2920195"/>
            <a:ext cx="4256283" cy="4114800"/>
          </a:xfrm>
          <a:custGeom>
            <a:avLst/>
            <a:gdLst/>
            <a:ahLst/>
            <a:cxnLst/>
            <a:rect r="r" b="b" t="t" l="l"/>
            <a:pathLst>
              <a:path h="4114800" w="4256283">
                <a:moveTo>
                  <a:pt x="0" y="0"/>
                </a:moveTo>
                <a:lnTo>
                  <a:pt x="4256283" y="0"/>
                </a:lnTo>
                <a:lnTo>
                  <a:pt x="425628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6" id="36"/>
          <p:cNvSpPr/>
          <p:nvPr/>
        </p:nvSpPr>
        <p:spPr>
          <a:xfrm flipH="false" flipV="false" rot="0">
            <a:off x="5833003" y="-602469"/>
            <a:ext cx="4652446" cy="1924106"/>
          </a:xfrm>
          <a:custGeom>
            <a:avLst/>
            <a:gdLst/>
            <a:ahLst/>
            <a:cxnLst/>
            <a:rect r="r" b="b" t="t" l="l"/>
            <a:pathLst>
              <a:path h="1924106" w="4652446">
                <a:moveTo>
                  <a:pt x="0" y="0"/>
                </a:moveTo>
                <a:lnTo>
                  <a:pt x="4652446" y="0"/>
                </a:lnTo>
                <a:lnTo>
                  <a:pt x="4652446" y="1924106"/>
                </a:lnTo>
                <a:lnTo>
                  <a:pt x="0" y="19241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602972" y="439904"/>
            <a:ext cx="253149" cy="354280"/>
          </a:xfrm>
          <a:custGeom>
            <a:avLst/>
            <a:gdLst/>
            <a:ahLst/>
            <a:cxnLst/>
            <a:rect r="r" b="b" t="t" l="l"/>
            <a:pathLst>
              <a:path h="354280" w="253149">
                <a:moveTo>
                  <a:pt x="0" y="0"/>
                </a:moveTo>
                <a:lnTo>
                  <a:pt x="253149" y="0"/>
                </a:lnTo>
                <a:lnTo>
                  <a:pt x="253149" y="354280"/>
                </a:lnTo>
                <a:lnTo>
                  <a:pt x="0" y="3542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5400000">
            <a:off x="17631481" y="8597471"/>
            <a:ext cx="924223" cy="397435"/>
            <a:chOff x="0" y="0"/>
            <a:chExt cx="1347239" cy="579341"/>
          </a:xfrm>
        </p:grpSpPr>
        <p:sp>
          <p:nvSpPr>
            <p:cNvPr name="Freeform 5" id="5"/>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6" id="6"/>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390081" y="1694382"/>
            <a:ext cx="2671601" cy="1907312"/>
            <a:chOff x="0" y="0"/>
            <a:chExt cx="3562134" cy="2543083"/>
          </a:xfrm>
        </p:grpSpPr>
        <p:sp>
          <p:nvSpPr>
            <p:cNvPr name="Freeform 8" id="8"/>
            <p:cNvSpPr/>
            <p:nvPr/>
          </p:nvSpPr>
          <p:spPr>
            <a:xfrm flipH="false" flipV="false" rot="0">
              <a:off x="1937740" y="0"/>
              <a:ext cx="1624394" cy="2543083"/>
            </a:xfrm>
            <a:custGeom>
              <a:avLst/>
              <a:gdLst/>
              <a:ahLst/>
              <a:cxnLst/>
              <a:rect r="r" b="b" t="t" l="l"/>
              <a:pathLst>
                <a:path h="2543083" w="1624394">
                  <a:moveTo>
                    <a:pt x="0" y="0"/>
                  </a:moveTo>
                  <a:lnTo>
                    <a:pt x="1624394" y="0"/>
                  </a:lnTo>
                  <a:lnTo>
                    <a:pt x="1624394" y="2543083"/>
                  </a:lnTo>
                  <a:lnTo>
                    <a:pt x="0" y="25430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53919" y="375255"/>
              <a:ext cx="1145005" cy="1792572"/>
            </a:xfrm>
            <a:custGeom>
              <a:avLst/>
              <a:gdLst/>
              <a:ahLst/>
              <a:cxnLst/>
              <a:rect r="r" b="b" t="t" l="l"/>
              <a:pathLst>
                <a:path h="1792572" w="1145005">
                  <a:moveTo>
                    <a:pt x="0" y="0"/>
                  </a:moveTo>
                  <a:lnTo>
                    <a:pt x="1145006" y="0"/>
                  </a:lnTo>
                  <a:lnTo>
                    <a:pt x="1145006" y="1792572"/>
                  </a:lnTo>
                  <a:lnTo>
                    <a:pt x="0" y="17925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0" y="614305"/>
              <a:ext cx="839619" cy="1314473"/>
            </a:xfrm>
            <a:custGeom>
              <a:avLst/>
              <a:gdLst/>
              <a:ahLst/>
              <a:cxnLst/>
              <a:rect r="r" b="b" t="t" l="l"/>
              <a:pathLst>
                <a:path h="1314473" w="839619">
                  <a:moveTo>
                    <a:pt x="0" y="0"/>
                  </a:moveTo>
                  <a:lnTo>
                    <a:pt x="839619" y="0"/>
                  </a:lnTo>
                  <a:lnTo>
                    <a:pt x="839619" y="1314473"/>
                  </a:lnTo>
                  <a:lnTo>
                    <a:pt x="0" y="13144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1" id="11"/>
          <p:cNvGrpSpPr/>
          <p:nvPr/>
        </p:nvGrpSpPr>
        <p:grpSpPr>
          <a:xfrm rot="0">
            <a:off x="14726806" y="1861492"/>
            <a:ext cx="2671601" cy="1907312"/>
            <a:chOff x="0" y="0"/>
            <a:chExt cx="3562134" cy="2543083"/>
          </a:xfrm>
        </p:grpSpPr>
        <p:sp>
          <p:nvSpPr>
            <p:cNvPr name="Freeform 12" id="12"/>
            <p:cNvSpPr/>
            <p:nvPr/>
          </p:nvSpPr>
          <p:spPr>
            <a:xfrm flipH="false" flipV="false" rot="-10800000">
              <a:off x="0" y="0"/>
              <a:ext cx="1624394" cy="2543083"/>
            </a:xfrm>
            <a:custGeom>
              <a:avLst/>
              <a:gdLst/>
              <a:ahLst/>
              <a:cxnLst/>
              <a:rect r="r" b="b" t="t" l="l"/>
              <a:pathLst>
                <a:path h="2543083" w="1624394">
                  <a:moveTo>
                    <a:pt x="0" y="0"/>
                  </a:moveTo>
                  <a:lnTo>
                    <a:pt x="1624394" y="0"/>
                  </a:lnTo>
                  <a:lnTo>
                    <a:pt x="1624394" y="2543083"/>
                  </a:lnTo>
                  <a:lnTo>
                    <a:pt x="0" y="25430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10800000">
              <a:off x="1463209" y="375255"/>
              <a:ext cx="1145005" cy="1792572"/>
            </a:xfrm>
            <a:custGeom>
              <a:avLst/>
              <a:gdLst/>
              <a:ahLst/>
              <a:cxnLst/>
              <a:rect r="r" b="b" t="t" l="l"/>
              <a:pathLst>
                <a:path h="1792572" w="1145005">
                  <a:moveTo>
                    <a:pt x="0" y="0"/>
                  </a:moveTo>
                  <a:lnTo>
                    <a:pt x="1145006" y="0"/>
                  </a:lnTo>
                  <a:lnTo>
                    <a:pt x="1145006" y="1792572"/>
                  </a:lnTo>
                  <a:lnTo>
                    <a:pt x="0" y="17925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10800000">
              <a:off x="2722515" y="614305"/>
              <a:ext cx="839619" cy="1314473"/>
            </a:xfrm>
            <a:custGeom>
              <a:avLst/>
              <a:gdLst/>
              <a:ahLst/>
              <a:cxnLst/>
              <a:rect r="r" b="b" t="t" l="l"/>
              <a:pathLst>
                <a:path h="1314473" w="839619">
                  <a:moveTo>
                    <a:pt x="0" y="0"/>
                  </a:moveTo>
                  <a:lnTo>
                    <a:pt x="839619" y="0"/>
                  </a:lnTo>
                  <a:lnTo>
                    <a:pt x="839619" y="1314473"/>
                  </a:lnTo>
                  <a:lnTo>
                    <a:pt x="0" y="13144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15" id="15"/>
          <p:cNvSpPr/>
          <p:nvPr/>
        </p:nvSpPr>
        <p:spPr>
          <a:xfrm flipH="false" flipV="false" rot="0">
            <a:off x="1329823" y="6127840"/>
            <a:ext cx="4676518" cy="4790955"/>
          </a:xfrm>
          <a:custGeom>
            <a:avLst/>
            <a:gdLst/>
            <a:ahLst/>
            <a:cxnLst/>
            <a:rect r="r" b="b" t="t" l="l"/>
            <a:pathLst>
              <a:path h="4790955" w="4676518">
                <a:moveTo>
                  <a:pt x="0" y="0"/>
                </a:moveTo>
                <a:lnTo>
                  <a:pt x="4676518" y="0"/>
                </a:lnTo>
                <a:lnTo>
                  <a:pt x="4676518" y="4790955"/>
                </a:lnTo>
                <a:lnTo>
                  <a:pt x="0" y="4790955"/>
                </a:lnTo>
                <a:lnTo>
                  <a:pt x="0" y="0"/>
                </a:lnTo>
                <a:close/>
              </a:path>
            </a:pathLst>
          </a:custGeom>
          <a:blipFill>
            <a:blip r:embed="rId7"/>
            <a:stretch>
              <a:fillRect l="-9180" t="0" r="-12599" b="0"/>
            </a:stretch>
          </a:blipFill>
        </p:spPr>
      </p:sp>
      <p:sp>
        <p:nvSpPr>
          <p:cNvPr name="TextBox 16" id="16"/>
          <p:cNvSpPr txBox="true"/>
          <p:nvPr/>
        </p:nvSpPr>
        <p:spPr>
          <a:xfrm rot="0">
            <a:off x="4409846" y="725232"/>
            <a:ext cx="10164638" cy="3464612"/>
          </a:xfrm>
          <a:prstGeom prst="rect">
            <a:avLst/>
          </a:prstGeom>
        </p:spPr>
        <p:txBody>
          <a:bodyPr anchor="t" rtlCol="false" tIns="0" lIns="0" bIns="0" rIns="0">
            <a:spAutoFit/>
          </a:bodyPr>
          <a:lstStyle/>
          <a:p>
            <a:pPr algn="ctr">
              <a:lnSpc>
                <a:spcPts val="28402"/>
              </a:lnSpc>
              <a:spcBef>
                <a:spcPct val="0"/>
              </a:spcBef>
            </a:pPr>
            <a:r>
              <a:rPr lang="en-US" sz="20287">
                <a:solidFill>
                  <a:srgbClr val="FFFFFF"/>
                </a:solidFill>
                <a:latin typeface="TT Octosquares Compressed"/>
              </a:rPr>
              <a:t>THANK YOU</a:t>
            </a:r>
          </a:p>
        </p:txBody>
      </p:sp>
      <p:sp>
        <p:nvSpPr>
          <p:cNvPr name="TextBox 17" id="17"/>
          <p:cNvSpPr txBox="true"/>
          <p:nvPr/>
        </p:nvSpPr>
        <p:spPr>
          <a:xfrm rot="0">
            <a:off x="994725" y="420854"/>
            <a:ext cx="1284760" cy="617220"/>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R ‘n T Medical Healthcare assistant</a:t>
            </a:r>
          </a:p>
        </p:txBody>
      </p:sp>
      <p:grpSp>
        <p:nvGrpSpPr>
          <p:cNvPr name="Group 18" id="18"/>
          <p:cNvGrpSpPr/>
          <p:nvPr/>
        </p:nvGrpSpPr>
        <p:grpSpPr>
          <a:xfrm rot="0">
            <a:off x="327130" y="4504169"/>
            <a:ext cx="6936931" cy="1309346"/>
            <a:chOff x="0" y="0"/>
            <a:chExt cx="9249242" cy="1745794"/>
          </a:xfrm>
        </p:grpSpPr>
        <p:sp>
          <p:nvSpPr>
            <p:cNvPr name="Freeform 19" id="19"/>
            <p:cNvSpPr/>
            <p:nvPr/>
          </p:nvSpPr>
          <p:spPr>
            <a:xfrm flipH="false" flipV="false" rot="0">
              <a:off x="0" y="0"/>
              <a:ext cx="9249242" cy="1745794"/>
            </a:xfrm>
            <a:custGeom>
              <a:avLst/>
              <a:gdLst/>
              <a:ahLst/>
              <a:cxnLst/>
              <a:rect r="r" b="b" t="t" l="l"/>
              <a:pathLst>
                <a:path h="1745794" w="9249242">
                  <a:moveTo>
                    <a:pt x="0" y="0"/>
                  </a:moveTo>
                  <a:lnTo>
                    <a:pt x="9249242" y="0"/>
                  </a:lnTo>
                  <a:lnTo>
                    <a:pt x="9249242" y="1745794"/>
                  </a:lnTo>
                  <a:lnTo>
                    <a:pt x="0" y="1745794"/>
                  </a:lnTo>
                  <a:lnTo>
                    <a:pt x="0" y="0"/>
                  </a:lnTo>
                  <a:close/>
                </a:path>
              </a:pathLst>
            </a:custGeom>
            <a:blipFill>
              <a:blip r:embed="rId8"/>
              <a:stretch>
                <a:fillRect l="0" t="0" r="0" b="0"/>
              </a:stretch>
            </a:blipFill>
          </p:spPr>
        </p:sp>
        <p:sp>
          <p:nvSpPr>
            <p:cNvPr name="TextBox 20" id="20"/>
            <p:cNvSpPr txBox="true"/>
            <p:nvPr/>
          </p:nvSpPr>
          <p:spPr>
            <a:xfrm rot="0">
              <a:off x="2528126" y="229295"/>
              <a:ext cx="3765748" cy="1151043"/>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CREDITS</a:t>
              </a:r>
            </a:p>
          </p:txBody>
        </p:sp>
      </p:grpSp>
      <p:sp>
        <p:nvSpPr>
          <p:cNvPr name="TextBox 21" id="21"/>
          <p:cNvSpPr txBox="true"/>
          <p:nvPr/>
        </p:nvSpPr>
        <p:spPr>
          <a:xfrm rot="0">
            <a:off x="1329823" y="7015648"/>
            <a:ext cx="4521659" cy="178054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FFFFFF"/>
                </a:solidFill>
                <a:latin typeface="Canva Sans"/>
              </a:rPr>
              <a:t>Ranteg Singh</a:t>
            </a:r>
          </a:p>
          <a:p>
            <a:pPr algn="ctr">
              <a:lnSpc>
                <a:spcPts val="4759"/>
              </a:lnSpc>
            </a:pPr>
          </a:p>
          <a:p>
            <a:pPr algn="ctr" marL="734059" indent="-367030" lvl="1">
              <a:lnSpc>
                <a:spcPts val="4759"/>
              </a:lnSpc>
              <a:buFont typeface="Arial"/>
              <a:buChar char="•"/>
            </a:pPr>
            <a:r>
              <a:rPr lang="en-US" sz="3399">
                <a:solidFill>
                  <a:srgbClr val="FFFFFF"/>
                </a:solidFill>
                <a:latin typeface="Canva Sans"/>
              </a:rPr>
              <a:t>Tanmay Modi</a:t>
            </a:r>
          </a:p>
        </p:txBody>
      </p:sp>
      <p:sp>
        <p:nvSpPr>
          <p:cNvPr name="Freeform 22" id="22"/>
          <p:cNvSpPr/>
          <p:nvPr/>
        </p:nvSpPr>
        <p:spPr>
          <a:xfrm flipH="false" flipV="false" rot="0">
            <a:off x="-2866203" y="-2420418"/>
            <a:ext cx="4256283" cy="4114800"/>
          </a:xfrm>
          <a:custGeom>
            <a:avLst/>
            <a:gdLst/>
            <a:ahLst/>
            <a:cxnLst/>
            <a:rect r="r" b="b" t="t" l="l"/>
            <a:pathLst>
              <a:path h="4114800" w="4256283">
                <a:moveTo>
                  <a:pt x="0" y="0"/>
                </a:moveTo>
                <a:lnTo>
                  <a:pt x="4256284" y="0"/>
                </a:lnTo>
                <a:lnTo>
                  <a:pt x="4256284"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3" id="23"/>
          <p:cNvSpPr/>
          <p:nvPr/>
        </p:nvSpPr>
        <p:spPr>
          <a:xfrm flipH="false" flipV="false" rot="0">
            <a:off x="8582243" y="8882775"/>
            <a:ext cx="4652446" cy="1924106"/>
          </a:xfrm>
          <a:custGeom>
            <a:avLst/>
            <a:gdLst/>
            <a:ahLst/>
            <a:cxnLst/>
            <a:rect r="r" b="b" t="t" l="l"/>
            <a:pathLst>
              <a:path h="1924106" w="4652446">
                <a:moveTo>
                  <a:pt x="0" y="0"/>
                </a:moveTo>
                <a:lnTo>
                  <a:pt x="4652446" y="0"/>
                </a:lnTo>
                <a:lnTo>
                  <a:pt x="4652446" y="1924106"/>
                </a:lnTo>
                <a:lnTo>
                  <a:pt x="0" y="192410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DAGD94F9DOM</dc:identifier>
  <dcterms:modified xsi:type="dcterms:W3CDTF">2011-08-01T06:04:30Z</dcterms:modified>
  <cp:revision>1</cp:revision>
  <dc:title>R ‘n T Healthcare Assistant</dc:title>
</cp:coreProperties>
</file>